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67"/>
  </p:normalViewPr>
  <p:slideViewPr>
    <p:cSldViewPr snapToGrid="0" snapToObjects="1">
      <p:cViewPr varScale="1">
        <p:scale>
          <a:sx n="127" d="100"/>
          <a:sy n="127" d="100"/>
        </p:scale>
        <p:origin x="1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BB62-3099-CA4A-AE42-59DBDF046369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8E1B-2F96-4B4B-97DC-8494F068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3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BB62-3099-CA4A-AE42-59DBDF046369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8E1B-2F96-4B4B-97DC-8494F068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0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BB62-3099-CA4A-AE42-59DBDF046369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8E1B-2F96-4B4B-97DC-8494F068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6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BB62-3099-CA4A-AE42-59DBDF046369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8E1B-2F96-4B4B-97DC-8494F068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9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BB62-3099-CA4A-AE42-59DBDF046369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8E1B-2F96-4B4B-97DC-8494F068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BB62-3099-CA4A-AE42-59DBDF046369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8E1B-2F96-4B4B-97DC-8494F068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8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BB62-3099-CA4A-AE42-59DBDF046369}" type="datetimeFigureOut">
              <a:rPr lang="en-US" smtClean="0"/>
              <a:t>12/2/21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8E1B-2F96-4B4B-97DC-8494F068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5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BB62-3099-CA4A-AE42-59DBDF046369}" type="datetimeFigureOut">
              <a:rPr lang="en-US" smtClean="0"/>
              <a:t>12/2/21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8E1B-2F96-4B4B-97DC-8494F068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98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BB62-3099-CA4A-AE42-59DBDF046369}" type="datetimeFigureOut">
              <a:rPr lang="en-US" smtClean="0"/>
              <a:t>12/2/21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8E1B-2F96-4B4B-97DC-8494F068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5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BB62-3099-CA4A-AE42-59DBDF046369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8E1B-2F96-4B4B-97DC-8494F068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0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BB62-3099-CA4A-AE42-59DBDF046369}" type="datetimeFigureOut">
              <a:rPr lang="en-US" smtClean="0"/>
              <a:t>12/2/21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38E1B-2F96-4B4B-97DC-8494F068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1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BB62-3099-CA4A-AE42-59DBDF046369}" type="datetimeFigureOut">
              <a:rPr lang="en-US" smtClean="0"/>
              <a:t>12/2/21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38E1B-2F96-4B4B-97DC-8494F068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9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hud@sfsu.ed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156A9-65C8-E94E-942C-27AAF560B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53" y="2161249"/>
            <a:ext cx="941422" cy="1111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81CE1A-34D5-904E-AC23-032271E28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8" t="33406" r="4505" b="22784"/>
          <a:stretch/>
        </p:blipFill>
        <p:spPr>
          <a:xfrm>
            <a:off x="2068275" y="1515513"/>
            <a:ext cx="5007449" cy="1753194"/>
          </a:xfrm>
          <a:prstGeom prst="rect">
            <a:avLst/>
          </a:prstGeom>
        </p:spPr>
      </p:pic>
      <p:pic>
        <p:nvPicPr>
          <p:cNvPr id="7" name="Picture 2" descr="D:\Google Drive\CCC\NSF_CCC logos\ccc_logo_ai_2_DS_BK_transparent.png">
            <a:extLst>
              <a:ext uri="{FF2B5EF4-FFF2-40B4-BE49-F238E27FC236}">
                <a16:creationId xmlns:a16="http://schemas.microsoft.com/office/drawing/2014/main" id="{87830B81-E2A9-E545-8929-A2675EA83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3992" cy="10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Google Drive\CCC\NSF_CCC logos\NSF_4-Color_bitmap_Logo.png">
            <a:extLst>
              <a:ext uri="{FF2B5EF4-FFF2-40B4-BE49-F238E27FC236}">
                <a16:creationId xmlns:a16="http://schemas.microsoft.com/office/drawing/2014/main" id="{3D089AFD-FD06-3445-9FB3-1DD4636C3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115" y="0"/>
            <a:ext cx="1338885" cy="134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EC04BB-6763-9145-933C-9454763111CC}"/>
              </a:ext>
            </a:extLst>
          </p:cNvPr>
          <p:cNvSpPr/>
          <p:nvPr/>
        </p:nvSpPr>
        <p:spPr>
          <a:xfrm>
            <a:off x="1614311" y="505171"/>
            <a:ext cx="52436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venir Next" panose="020B0503020202020204" pitchFamily="34" charset="0"/>
                <a:cs typeface="Castellar" panose="020F0502020204030204" pitchFamily="34" charset="0"/>
              </a:rPr>
              <a:t>The 2022 CCC Summer </a:t>
            </a:r>
          </a:p>
          <a:p>
            <a:pPr algn="ctr"/>
            <a:r>
              <a:rPr lang="en-US" b="1" dirty="0">
                <a:latin typeface="Avenir Next" panose="020B0503020202020204" pitchFamily="34" charset="0"/>
                <a:cs typeface="Castellar" panose="020F0502020204030204" pitchFamily="34" charset="0"/>
              </a:rPr>
              <a:t>Cellular Engineering IN PERSON Workshop</a:t>
            </a:r>
          </a:p>
          <a:p>
            <a:pPr algn="ctr"/>
            <a:r>
              <a:rPr lang="en-US" b="1" dirty="0">
                <a:latin typeface="Avenir Next" panose="020B0503020202020204" pitchFamily="34" charset="0"/>
                <a:cs typeface="Castellar" panose="020F0502020204030204" pitchFamily="34" charset="0"/>
              </a:rPr>
              <a:t>July 18-29, 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911F8-37CC-B340-A576-7B1192FD1BBA}"/>
              </a:ext>
            </a:extLst>
          </p:cNvPr>
          <p:cNvSpPr/>
          <p:nvPr/>
        </p:nvSpPr>
        <p:spPr>
          <a:xfrm>
            <a:off x="102214" y="5474056"/>
            <a:ext cx="8952888" cy="92333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Helvetica" pitchFamily="2" charset="0"/>
              </a:rPr>
              <a:t>We need YOU!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-Leaders: Develop collaborations, test new ideas, get data, strengthen mentoring skills</a:t>
            </a:r>
          </a:p>
          <a:p>
            <a:r>
              <a:rPr lang="en-US" dirty="0">
                <a:latin typeface="Helvetica" pitchFamily="2" charset="0"/>
              </a:rPr>
              <a:t>-Participants: </a:t>
            </a:r>
            <a:r>
              <a:rPr lang="en-US" dirty="0">
                <a:effectLst/>
                <a:latin typeface="Helvetica" pitchFamily="2" charset="0"/>
              </a:rPr>
              <a:t>Undergraduate, Master’s, and PhD students from all CCC labs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86C3D4-0A3E-524C-8C0F-9F01821E01C8}"/>
              </a:ext>
            </a:extLst>
          </p:cNvPr>
          <p:cNvSpPr/>
          <p:nvPr/>
        </p:nvSpPr>
        <p:spPr>
          <a:xfrm>
            <a:off x="88898" y="3355719"/>
            <a:ext cx="5007449" cy="203132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Helvetica" pitchFamily="2" charset="0"/>
              </a:rPr>
              <a:t>What we do: </a:t>
            </a:r>
          </a:p>
          <a:p>
            <a:r>
              <a:rPr lang="en-US" dirty="0">
                <a:latin typeface="Helvetica" pitchFamily="2" charset="0"/>
              </a:rPr>
              <a:t>-W</a:t>
            </a:r>
            <a:r>
              <a:rPr lang="en-US" dirty="0">
                <a:effectLst/>
                <a:latin typeface="Helvetica" pitchFamily="2" charset="0"/>
              </a:rPr>
              <a:t>ork in </a:t>
            </a:r>
            <a:r>
              <a:rPr lang="en-US" i="1" dirty="0">
                <a:effectLst/>
                <a:latin typeface="Helvetica" pitchFamily="2" charset="0"/>
              </a:rPr>
              <a:t>interdisciplinary </a:t>
            </a:r>
            <a:r>
              <a:rPr lang="en-US" dirty="0">
                <a:effectLst/>
                <a:latin typeface="Helvetica" pitchFamily="2" charset="0"/>
              </a:rPr>
              <a:t>and </a:t>
            </a:r>
            <a:r>
              <a:rPr lang="en-US" i="1" dirty="0">
                <a:effectLst/>
                <a:latin typeface="Helvetica" pitchFamily="2" charset="0"/>
              </a:rPr>
              <a:t>inclusive</a:t>
            </a:r>
            <a:r>
              <a:rPr lang="en-US" dirty="0">
                <a:effectLst/>
                <a:latin typeface="Helvetica" pitchFamily="2" charset="0"/>
              </a:rPr>
              <a:t> teams 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-Develop and deploy</a:t>
            </a:r>
            <a:r>
              <a:rPr lang="en-US" dirty="0">
                <a:effectLst/>
                <a:latin typeface="Helvetica" pitchFamily="2" charset="0"/>
              </a:rPr>
              <a:t> cell biology, programming, and engineering techniques </a:t>
            </a:r>
          </a:p>
          <a:p>
            <a:r>
              <a:rPr lang="en-US" dirty="0">
                <a:latin typeface="Helvetica" pitchFamily="2" charset="0"/>
              </a:rPr>
              <a:t>-Learn how cells work, s</a:t>
            </a:r>
            <a:r>
              <a:rPr lang="en-US" dirty="0">
                <a:effectLst/>
                <a:latin typeface="Helvetica" pitchFamily="2" charset="0"/>
              </a:rPr>
              <a:t>olve novel biological problems, produce useful compounds.</a:t>
            </a:r>
          </a:p>
          <a:p>
            <a:r>
              <a:rPr lang="en-US" dirty="0">
                <a:latin typeface="Helvetica" pitchFamily="2" charset="0"/>
              </a:rPr>
              <a:t>-Practice #</a:t>
            </a:r>
            <a:r>
              <a:rPr lang="en-US" dirty="0" err="1">
                <a:latin typeface="Helvetica" pitchFamily="2" charset="0"/>
              </a:rPr>
              <a:t>scicomm</a:t>
            </a:r>
            <a:r>
              <a:rPr lang="en-US" dirty="0">
                <a:latin typeface="Helvetica" pitchFamily="2" charset="0"/>
              </a:rPr>
              <a:t> presentation skills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58252D-7B69-A84B-8A96-F054225A375C}"/>
              </a:ext>
            </a:extLst>
          </p:cNvPr>
          <p:cNvSpPr/>
          <p:nvPr/>
        </p:nvSpPr>
        <p:spPr>
          <a:xfrm>
            <a:off x="5158850" y="3349264"/>
            <a:ext cx="3896252" cy="203132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Helvetica" pitchFamily="2" charset="0"/>
              </a:rPr>
              <a:t>Potential Project Themes:</a:t>
            </a:r>
            <a:endParaRPr lang="en-US" b="1" dirty="0">
              <a:effectLst/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-How can we design and</a:t>
            </a:r>
          </a:p>
          <a:p>
            <a:r>
              <a:rPr lang="en-US" dirty="0">
                <a:latin typeface="Helvetica" pitchFamily="2" charset="0"/>
              </a:rPr>
              <a:t>remodel tissues?</a:t>
            </a:r>
          </a:p>
          <a:p>
            <a:r>
              <a:rPr lang="en-US" dirty="0">
                <a:latin typeface="Helvetica" pitchFamily="2" charset="0"/>
              </a:rPr>
              <a:t>-How do single cell organisms make decisions and solve problems?</a:t>
            </a:r>
          </a:p>
          <a:p>
            <a:r>
              <a:rPr lang="en-US" dirty="0">
                <a:effectLst/>
                <a:latin typeface="Helvetica" pitchFamily="2" charset="0"/>
              </a:rPr>
              <a:t>-Can we develop new techniques in cellular engineering?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C3217-7488-734A-A599-4763C5D90386}"/>
              </a:ext>
            </a:extLst>
          </p:cNvPr>
          <p:cNvSpPr txBox="1"/>
          <p:nvPr/>
        </p:nvSpPr>
        <p:spPr>
          <a:xfrm>
            <a:off x="39712" y="6454254"/>
            <a:ext cx="808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Interested? </a:t>
            </a:r>
            <a:r>
              <a:rPr lang="en-US" dirty="0"/>
              <a:t>Contact Diana Chu (</a:t>
            </a:r>
            <a:r>
              <a:rPr lang="en-US" dirty="0">
                <a:hlinkClick r:id="rId6"/>
              </a:rPr>
              <a:t>chud@sfsu.edu</a:t>
            </a:r>
            <a:r>
              <a:rPr lang="en-US" dirty="0"/>
              <a:t>) or Mark Chan (</a:t>
            </a:r>
            <a:r>
              <a:rPr lang="en-US" dirty="0" err="1"/>
              <a:t>yhmchan@sfsu.edu</a:t>
            </a:r>
            <a:r>
              <a:rPr lang="en-US" dirty="0"/>
              <a:t>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A92261-C206-F34A-ABBE-810046CA3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7856" y="1419449"/>
            <a:ext cx="1224162" cy="16623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3E7E31-9955-C347-9557-32883FE222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820" y="1175647"/>
            <a:ext cx="1083001" cy="13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75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148</Words>
  <Application>Microsoft Macintosh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Next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Chu</dc:creator>
  <cp:lastModifiedBy>Diana Chu</cp:lastModifiedBy>
  <cp:revision>6</cp:revision>
  <dcterms:created xsi:type="dcterms:W3CDTF">2020-03-12T23:34:20Z</dcterms:created>
  <dcterms:modified xsi:type="dcterms:W3CDTF">2021-12-03T00:53:13Z</dcterms:modified>
</cp:coreProperties>
</file>