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654"/>
  </p:normalViewPr>
  <p:slideViewPr>
    <p:cSldViewPr snapToGrid="0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7DCE-6F5F-D2E2-91CA-583877D4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F124F-707B-DED9-F939-39FFB82D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A8671-41A7-9694-915C-17CF8BC6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A1E2-BD11-417D-368D-5BC948F5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B97A2-F10C-9067-BEE3-143012D6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0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9F82-A7FC-E7E2-66AA-A92A0D76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07240-6539-4BDC-555C-6D5AA0D7C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5A322-88E6-5866-06B1-7D84504C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9B0B0-6B16-D026-8514-F8650EA6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28CD4-19C3-1708-1705-8CD26D67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2E334-39F8-8E51-0786-5B7632283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1608E-6F11-C0AC-39AE-0D5A650C5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C561E-1CBB-715C-76E0-83516840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9C02-F975-7DCB-C754-E255B0A5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8B9BC-A4AD-DF81-CF73-796B528F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1422-0571-A3CF-3831-98E80824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2AAFE-5C95-79A9-824B-21B10FF7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8E59F-6DC6-C865-6241-D792A2EB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FD5B-06D6-C7F8-F422-EAC428E5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2BFD8-B304-FF14-B519-8E48B35B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0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DDFD-F232-D4AD-4B44-C86A60DD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48C57-410A-73AE-12BD-CB21F126D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C6A7-6263-54BA-EB6C-E99CC17B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7641C-6597-63D4-1293-3C009753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E87B-1E37-36D3-B19B-C10436DD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0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864B-C726-1173-7E91-04D2A20F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247BA-587E-D919-49C1-EC93DE86D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8075F-1806-0B7F-183A-3E095A2D0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3CE48-2836-8CB8-066C-95988607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2C59C-5EC5-5430-073F-3A66AD69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03380-9CC8-E94F-5F84-FEB97DE1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6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4F7B-3304-6D86-0586-5C33F171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070A7-0111-8DB1-8029-D5F9A2CE4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C404F-BBEB-DC67-ED7A-94756C0D2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4338F-5A03-0F5A-6763-967740D22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440B9-65DB-E682-B5B0-03B01412F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5BEED-CCF3-196E-2845-20644922E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35C39A-5F1D-7297-98B8-10D4A8E4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06A324-C61B-6BB8-7550-85C5803F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5C13-7AB9-07BA-E40C-FC8CA83F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2870-D516-6B0F-62E0-21E7A751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9E735-1F71-9394-B70C-46D32134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FA8D-927E-0FF5-F344-5B82B24A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8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9AD030-AA74-29B6-E412-2CDCCF0B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7BB41-5F97-81BD-20F4-D7A65031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D6DC1-3C8B-E73E-538E-03E823EC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2A95-5DB9-24B7-0298-8C04B549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B5784-AE55-2344-CDF4-9E6D62B5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8202C-B1B9-A686-1AC4-0D2B70AD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7A1A5-E159-0672-09D3-C8D5AF8D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7243A-4F4F-DE3C-C745-956902CF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25AC-39D9-5106-D0E4-4D63571D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8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EB86-A5EE-3493-5B84-EDE20608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F4112-46EA-6B98-7445-ED249515B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1788C-E505-BB92-8A83-A94093AC4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7C27A-6734-A0CB-AEF7-1CA48D5F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54E04-65ED-7953-D687-714D0047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C318C-3326-2684-F080-9EB7DC00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7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B8C68-DD3A-7A59-63EA-D8CBDF64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14D49-DDFE-DE3A-B1DB-F0BFBE3C8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24416-F0F1-3F60-88C6-41B4EBBDA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8D8F-292D-124E-A353-C976D8A64D15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4FCF-AB64-D4EE-5837-838D11C8A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A2D08-0952-1628-8314-E2E826162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A306-8416-BF47-88B8-9DD0AF155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8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0ED3BF-40FD-2946-855D-01B31030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14" y="1027633"/>
            <a:ext cx="3779152" cy="3657600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38DB3E-7275-8A46-AB81-B1C6DCD37678}"/>
              </a:ext>
            </a:extLst>
          </p:cNvPr>
          <p:cNvSpPr/>
          <p:nvPr/>
        </p:nvSpPr>
        <p:spPr>
          <a:xfrm>
            <a:off x="498862" y="45023"/>
            <a:ext cx="51183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POGORELOV LAB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9952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MOLECULAR INFORMATION TRANSFER IN THE CELL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60A8-53F6-F04A-A547-441CB9A113A4}"/>
              </a:ext>
            </a:extLst>
          </p:cNvPr>
          <p:cNvSpPr txBox="1"/>
          <p:nvPr/>
        </p:nvSpPr>
        <p:spPr>
          <a:xfrm>
            <a:off x="9409620" y="6550223"/>
            <a:ext cx="260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pogorelov.scs.illinois.edu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A9B926-94B0-1E78-1350-3AF41FD95CC3}"/>
              </a:ext>
            </a:extLst>
          </p:cNvPr>
          <p:cNvGrpSpPr/>
          <p:nvPr/>
        </p:nvGrpSpPr>
        <p:grpSpPr>
          <a:xfrm>
            <a:off x="7571601" y="6550223"/>
            <a:ext cx="1908586" cy="358381"/>
            <a:chOff x="7190303" y="6310341"/>
            <a:chExt cx="1908586" cy="3583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F34ECE-ECA2-F844-8FD9-E704436169E0}"/>
                </a:ext>
              </a:extLst>
            </p:cNvPr>
            <p:cNvSpPr txBox="1"/>
            <p:nvPr/>
          </p:nvSpPr>
          <p:spPr>
            <a:xfrm>
              <a:off x="7488192" y="6310341"/>
              <a:ext cx="1610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TarasPogorelov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1026" name="Picture 2" descr="Twitter Logo transparent PNG - StickPNG">
              <a:extLst>
                <a:ext uri="{FF2B5EF4-FFF2-40B4-BE49-F238E27FC236}">
                  <a16:creationId xmlns:a16="http://schemas.microsoft.com/office/drawing/2014/main" id="{223AF759-3F02-DE4E-96FA-4DB6109D9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303" y="6310341"/>
              <a:ext cx="358381" cy="35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54B3F8-6971-E14D-B84C-CA6D72B4617F}"/>
              </a:ext>
            </a:extLst>
          </p:cNvPr>
          <p:cNvSpPr txBox="1"/>
          <p:nvPr/>
        </p:nvSpPr>
        <p:spPr>
          <a:xfrm>
            <a:off x="8599002" y="4177310"/>
            <a:ext cx="3592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Experimental Collaborations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Marty Burke (UIUC) – Organic Chem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Martin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Gruebele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(UIUC) - Spectroscopy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Kalina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Hristova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(JHU) - FRET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Jim Morrissey (Michigan) - Biochemistry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Lisa Olshansky (UIUC) – Inorganic Chem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Chad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Rienstra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(Wisconsin) - NMR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Tatyana &amp; Alex Smirnov (NC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State)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EPR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Kai Zhang (UIUC) – Optogenetics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Funding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NIH R01-GM141298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2BA37-A516-2E49-97FE-520C9A4389C5}"/>
              </a:ext>
            </a:extLst>
          </p:cNvPr>
          <p:cNvGrpSpPr/>
          <p:nvPr/>
        </p:nvGrpSpPr>
        <p:grpSpPr>
          <a:xfrm>
            <a:off x="551971" y="1295473"/>
            <a:ext cx="5012110" cy="5370953"/>
            <a:chOff x="56279" y="1289416"/>
            <a:chExt cx="5012110" cy="53709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1E343E-0E40-9841-AEC7-3963FA10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79" y="1534916"/>
              <a:ext cx="914400" cy="5125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29F092-36E0-A248-8E0C-FC977B4C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802" y="1571257"/>
              <a:ext cx="2560320" cy="17622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A388CE-8C3E-5F4A-9744-2F249C706EE0}"/>
                </a:ext>
              </a:extLst>
            </p:cNvPr>
            <p:cNvSpPr txBox="1"/>
            <p:nvPr/>
          </p:nvSpPr>
          <p:spPr>
            <a:xfrm>
              <a:off x="56279" y="1289416"/>
              <a:ext cx="501211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1.TRANSMEMBRANE SIGNALING IN HEALTH AND DISEASE 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6E945-1D4B-FB49-8447-CC7F8E0F3E34}"/>
              </a:ext>
            </a:extLst>
          </p:cNvPr>
          <p:cNvGrpSpPr/>
          <p:nvPr/>
        </p:nvGrpSpPr>
        <p:grpSpPr>
          <a:xfrm>
            <a:off x="8042505" y="45023"/>
            <a:ext cx="3933815" cy="3936425"/>
            <a:chOff x="5223395" y="44524"/>
            <a:chExt cx="3933815" cy="3936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5D5BCA-5244-0A40-BDC7-4AAAFDD41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4096" y="479826"/>
              <a:ext cx="2103120" cy="15302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C53DDC-B21F-1040-B4A2-EC286B18E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0544" y="2062027"/>
              <a:ext cx="2103120" cy="19189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DF5A46-2F49-2545-893D-62F5CA2C8D30}"/>
                </a:ext>
              </a:extLst>
            </p:cNvPr>
            <p:cNvSpPr txBox="1"/>
            <p:nvPr/>
          </p:nvSpPr>
          <p:spPr>
            <a:xfrm>
              <a:off x="5223395" y="44524"/>
              <a:ext cx="393381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2. CELL MEMBRANES: FUNCTIONAL LIPIDS AND MEMBRANE-ACTIVE AGENTS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78598F-B2A3-E949-924C-2BCD2835AEBD}"/>
              </a:ext>
            </a:extLst>
          </p:cNvPr>
          <p:cNvGrpSpPr/>
          <p:nvPr/>
        </p:nvGrpSpPr>
        <p:grpSpPr>
          <a:xfrm>
            <a:off x="2058567" y="4027216"/>
            <a:ext cx="6242546" cy="2702197"/>
            <a:chOff x="897971" y="4034358"/>
            <a:chExt cx="6242546" cy="27021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82C6C5-407A-F242-922E-7AD3BAB91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5917" y="4902137"/>
              <a:ext cx="2514600" cy="13959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47C5D3-03E3-3945-9F49-C69895B3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7331" y="4513617"/>
              <a:ext cx="1828800" cy="22229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24A840-676B-3B46-AF48-F3FE891AF40B}"/>
                </a:ext>
              </a:extLst>
            </p:cNvPr>
            <p:cNvSpPr txBox="1"/>
            <p:nvPr/>
          </p:nvSpPr>
          <p:spPr>
            <a:xfrm>
              <a:off x="897971" y="4034358"/>
              <a:ext cx="372794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 3. IN SILICO CELL ENVIRONMENT: PROTEIN DYNAMICS AND SIGNALING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0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115</Words>
  <Application>Microsoft Macintosh PowerPoint</Application>
  <PresentationFormat>Widescreen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Pogorelov, Taras V</dc:creator>
  <cp:lastModifiedBy>Williams, Joanne</cp:lastModifiedBy>
  <cp:revision>5</cp:revision>
  <dcterms:created xsi:type="dcterms:W3CDTF">2022-11-13T04:00:21Z</dcterms:created>
  <dcterms:modified xsi:type="dcterms:W3CDTF">2022-11-14T03:01:02Z</dcterms:modified>
</cp:coreProperties>
</file>